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m4a" ContentType="audi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4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9" r:id="rId5"/>
    <p:sldId id="260" r:id="rId6"/>
    <p:sldId id="261" r:id="rId7"/>
    <p:sldId id="262" r:id="rId8"/>
    <p:sldId id="263" r:id="rId9"/>
    <p:sldId id="266" r:id="rId10"/>
    <p:sldId id="265" r:id="rId11"/>
    <p:sldId id="264" r:id="rId12"/>
  </p:sldIdLst>
  <p:sldSz cx="18288000" cy="10287000"/>
  <p:notesSz cx="6858000" cy="9144000"/>
  <p:embeddedFontLst>
    <p:embeddedFont>
      <p:font typeface="Montserrat" panose="00000500000000000000"/>
      <p:regular r:id="rId16"/>
    </p:embeddedFont>
    <p:embeddedFont>
      <p:font typeface="Montserrat Bold" panose="00000800000000000000"/>
      <p:bold r:id="rId17"/>
    </p:embeddedFont>
    <p:embeddedFont>
      <p:font typeface="Poppins" panose="00000500000000000000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media1.mp3>
</file>

<file path=ppt/media/media2.mp3>
</file>

<file path=ppt/media/media3.m4a>
</file>

<file path=ppt/media/media4.m4a>
</file>

<file path=ppt/media/media5.m4a>
</file>

<file path=ppt/media/media6.mp3>
</file>

<file path=ppt/media/media7.mp3>
</file>

<file path=ppt/media/media8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microsoft.com/office/2007/relationships/media" Target="../media/media2.mp3"/><Relationship Id="rId4" Type="http://schemas.openxmlformats.org/officeDocument/2006/relationships/audio" Target="../media/media2.mp3"/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microsoft.com/office/2007/relationships/media" Target="../media/media3.m4a"/><Relationship Id="rId1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4.m4a"/><Relationship Id="rId2" Type="http://schemas.openxmlformats.org/officeDocument/2006/relationships/audio" Target="../media/media4.m4a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5.m4a"/><Relationship Id="rId2" Type="http://schemas.openxmlformats.org/officeDocument/2006/relationships/audio" Target="../media/media5.m4a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3" Type="http://schemas.microsoft.com/office/2007/relationships/media" Target="../media/media6.mp3"/><Relationship Id="rId2" Type="http://schemas.openxmlformats.org/officeDocument/2006/relationships/audio" Target="../media/media6.mp3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microsoft.com/office/2007/relationships/media" Target="../media/media7.mp3"/><Relationship Id="rId1" Type="http://schemas.openxmlformats.org/officeDocument/2006/relationships/audio" Target="../media/media7.mp3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.png"/><Relationship Id="rId2" Type="http://schemas.microsoft.com/office/2007/relationships/media" Target="../media/media8.mp3"/><Relationship Id="rId1" Type="http://schemas.openxmlformats.org/officeDocument/2006/relationships/audio" Target="../media/media8.mp3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6097502" y="5590237"/>
            <a:ext cx="14099416" cy="14099416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3431566"/>
            <a:ext cx="16640827" cy="1575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820"/>
              </a:lnSpc>
              <a:spcBef>
                <a:spcPct val="0"/>
              </a:spcBef>
            </a:pPr>
            <a:r>
              <a:rPr lang="en-US" sz="9155">
                <a:solidFill>
                  <a:srgbClr val="051D4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clinic_management_system</a:t>
            </a:r>
            <a:endParaRPr lang="en-US" sz="9155">
              <a:solidFill>
                <a:srgbClr val="051D4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16420234" y="-1717598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9" name="Group 9"/>
          <p:cNvGrpSpPr/>
          <p:nvPr/>
        </p:nvGrpSpPr>
        <p:grpSpPr>
          <a:xfrm rot="0">
            <a:off x="747857" y="-643475"/>
            <a:ext cx="1286950" cy="128695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12" name="Group 12"/>
          <p:cNvGrpSpPr/>
          <p:nvPr/>
        </p:nvGrpSpPr>
        <p:grpSpPr>
          <a:xfrm rot="0">
            <a:off x="-1929195" y="8389571"/>
            <a:ext cx="3735531" cy="3735531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5" name="Freeform 15"/>
          <p:cNvSpPr/>
          <p:nvPr/>
        </p:nvSpPr>
        <p:spPr>
          <a:xfrm>
            <a:off x="8757394" y="7522582"/>
            <a:ext cx="8779632" cy="1733977"/>
          </a:xfrm>
          <a:custGeom>
            <a:avLst/>
            <a:gdLst/>
            <a:ahLst/>
            <a:cxnLst/>
            <a:rect l="l" t="t" r="r" b="b"/>
            <a:pathLst>
              <a:path w="8779632" h="1733977">
                <a:moveTo>
                  <a:pt x="0" y="0"/>
                </a:moveTo>
                <a:lnTo>
                  <a:pt x="8779632" y="0"/>
                </a:lnTo>
                <a:lnTo>
                  <a:pt x="8779632" y="1733977"/>
                </a:lnTo>
                <a:lnTo>
                  <a:pt x="0" y="1733977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pic>
        <p:nvPicPr>
          <p:cNvPr id="16" name="slide 1 (online-audio-converter.com)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45000" y="872490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6995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265589" y="3826995"/>
            <a:ext cx="11756822" cy="2366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9345"/>
              </a:lnSpc>
              <a:spcBef>
                <a:spcPct val="0"/>
              </a:spcBef>
            </a:pPr>
            <a:r>
              <a:rPr lang="en-US" sz="13815" b="1">
                <a:solidFill>
                  <a:srgbClr val="051D4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THANK YOU!</a:t>
            </a:r>
            <a:endParaRPr lang="en-US" sz="13815" b="1">
              <a:solidFill>
                <a:srgbClr val="051D4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757942" y="378328"/>
            <a:ext cx="9393038" cy="1167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540"/>
              </a:lnSpc>
              <a:spcBef>
                <a:spcPct val="0"/>
              </a:spcBef>
            </a:pPr>
            <a:r>
              <a:rPr lang="en-US" sz="6815" b="1">
                <a:solidFill>
                  <a:srgbClr val="051D4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ERD PHOTO</a:t>
            </a:r>
            <a:endParaRPr lang="en-US" sz="6815" b="1">
              <a:solidFill>
                <a:srgbClr val="051D4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grpSp>
        <p:nvGrpSpPr>
          <p:cNvPr id="3" name="Group 3"/>
          <p:cNvGrpSpPr/>
          <p:nvPr/>
        </p:nvGrpSpPr>
        <p:grpSpPr>
          <a:xfrm rot="0">
            <a:off x="12398912" y="0"/>
            <a:ext cx="5889088" cy="756959"/>
            <a:chOff x="0" y="0"/>
            <a:chExt cx="1551036" cy="19936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6" name="Group 6"/>
          <p:cNvGrpSpPr/>
          <p:nvPr/>
        </p:nvGrpSpPr>
        <p:grpSpPr>
          <a:xfrm rot="0">
            <a:off x="12398912" y="9530041"/>
            <a:ext cx="5889088" cy="756959"/>
            <a:chOff x="0" y="0"/>
            <a:chExt cx="1551036" cy="19936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551036" cy="199364"/>
            </a:xfrm>
            <a:custGeom>
              <a:avLst/>
              <a:gdLst/>
              <a:ahLst/>
              <a:cxnLst/>
              <a:rect l="l" t="t" r="r" b="b"/>
              <a:pathLst>
                <a:path w="1551036" h="199364">
                  <a:moveTo>
                    <a:pt x="0" y="0"/>
                  </a:moveTo>
                  <a:lnTo>
                    <a:pt x="1551036" y="0"/>
                  </a:lnTo>
                  <a:lnTo>
                    <a:pt x="1551036" y="199364"/>
                  </a:lnTo>
                  <a:lnTo>
                    <a:pt x="0" y="199364"/>
                  </a:lnTo>
                  <a:close/>
                </a:path>
              </a:pathLst>
            </a:custGeom>
            <a:solidFill>
              <a:srgbClr val="5B98BA"/>
            </a:solidFill>
            <a:ln cap="sq">
              <a:noFill/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551036" cy="23746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9" name="Freeform 9"/>
          <p:cNvSpPr/>
          <p:nvPr/>
        </p:nvSpPr>
        <p:spPr>
          <a:xfrm>
            <a:off x="-4925441" y="3609788"/>
            <a:ext cx="9392643" cy="9529477"/>
          </a:xfrm>
          <a:custGeom>
            <a:avLst/>
            <a:gdLst/>
            <a:ahLst/>
            <a:cxnLst/>
            <a:rect l="l" t="t" r="r" b="b"/>
            <a:pathLst>
              <a:path w="9392643" h="9529477">
                <a:moveTo>
                  <a:pt x="0" y="0"/>
                </a:moveTo>
                <a:lnTo>
                  <a:pt x="9392643" y="0"/>
                </a:lnTo>
                <a:lnTo>
                  <a:pt x="9392643" y="9529476"/>
                </a:lnTo>
                <a:lnTo>
                  <a:pt x="0" y="9529476"/>
                </a:lnTo>
                <a:lnTo>
                  <a:pt x="0" y="0"/>
                </a:lnTo>
                <a:close/>
              </a:path>
            </a:pathLst>
          </a:custGeom>
          <a:blipFill>
            <a:blip r:embed="rId1">
              <a:alphaModFix amt="20999"/>
              <a:extLst>
                <a:ext uri="{96DAC541-7B7A-43D3-8B79-37D633B846F1}">
                  <asvg:svgBlip xmlns:asvg="http://schemas.microsoft.com/office/drawing/2016/SVG/main" r:embed="rId2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183607" y="1918401"/>
            <a:ext cx="8104393" cy="6450198"/>
          </a:xfrm>
          <a:custGeom>
            <a:avLst/>
            <a:gdLst/>
            <a:ahLst/>
            <a:cxnLst/>
            <a:rect l="l" t="t" r="r" b="b"/>
            <a:pathLst>
              <a:path w="8104393" h="6450198">
                <a:moveTo>
                  <a:pt x="0" y="0"/>
                </a:moveTo>
                <a:lnTo>
                  <a:pt x="8104393" y="0"/>
                </a:lnTo>
                <a:lnTo>
                  <a:pt x="8104393" y="6450198"/>
                </a:lnTo>
                <a:lnTo>
                  <a:pt x="0" y="64501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64" t="-3981" r="-964" b="-1573"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368512" y="2525992"/>
            <a:ext cx="9724460" cy="47247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40"/>
              </a:lnSpc>
              <a:spcBef>
                <a:spcPct val="0"/>
              </a:spcBef>
            </a:pPr>
            <a:r>
              <a:rPr lang="en-US" sz="2670" spc="-53">
                <a:solidFill>
                  <a:srgbClr val="051D4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Department ↔ Clinic → 1: N (One department has many clinics; each clinic belongs to one department) Department ↔ Doctor → 1: N (One department has many doctors; each doctor w</a:t>
            </a:r>
            <a:r>
              <a:rPr lang="en-US" sz="2670" spc="-53">
                <a:solidFill>
                  <a:srgbClr val="051D4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orks in one department) Doctor ↔ Appointment → 1: N (One doctor has many appointments; each appointment has one doctor) Patient ↔ Appointment → 1: N (One patient can have many appointments; each appointment is for one patient) Appointment ↔ FollowUp → 1: N (One appointment can have many follow-ups; each follow-up is for one appointment)</a:t>
            </a:r>
            <a:endParaRPr lang="en-US" sz="2670" spc="-53">
              <a:solidFill>
                <a:srgbClr val="051D40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pic>
        <p:nvPicPr>
          <p:cNvPr id="12" name="slide 2 (online-audio-converter.com)">
            <a:hlinkClick r:id="" action="ppaction://media"/>
          </p:cNvPr>
          <p:cNvPicPr/>
          <p:nvPr>
            <a:audi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754600" y="979170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1333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-6656283" y="-2445901"/>
            <a:ext cx="15178802" cy="15178802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6007842" y="-1797460"/>
            <a:ext cx="13881919" cy="13881919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45DA0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3399437"/>
            <a:ext cx="6033363" cy="24528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555"/>
              </a:lnSpc>
              <a:spcBef>
                <a:spcPct val="0"/>
              </a:spcBef>
            </a:pPr>
            <a:r>
              <a:rPr lang="en-US" sz="4680" b="1">
                <a:solidFill>
                  <a:srgbClr val="FDFDFD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Relational Schema for Medical Clinic Database: </a:t>
            </a:r>
            <a:endParaRPr lang="en-US" sz="4680" b="1">
              <a:solidFill>
                <a:srgbClr val="FDFDFD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8921759" y="981075"/>
            <a:ext cx="7581048" cy="850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95"/>
              </a:lnSpc>
            </a:pPr>
            <a:r>
              <a:rPr lang="en-US" sz="1780" spc="-35">
                <a:solidFill>
                  <a:srgbClr val="145DA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</a:t>
            </a:r>
            <a:r>
              <a:rPr lang="en-US" sz="1780" u="none" strike="noStrike" spc="-35">
                <a:solidFill>
                  <a:srgbClr val="145DA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epartment ( department_id INT PRIMARY KEY, department_name VARCHAR(100) NOT NULL ) patient ( patient_id INT PRIMARY KEY, f irst_name VARCHAR(50) NOT NULL, last_name VARCHAR(50) NOT NULL, phone_number VARCHAR(25) NOT NULL, address VARCHAR(255) NOT NULL, birth_date DATE NOT NULL, job VARCHAR(50) )</a:t>
            </a:r>
            <a:endParaRPr lang="en-US" sz="1780" u="none" strike="noStrike" spc="-35">
              <a:solidFill>
                <a:srgbClr val="145DA0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algn="l">
              <a:lnSpc>
                <a:spcPts val="2495"/>
              </a:lnSpc>
            </a:pPr>
            <a:r>
              <a:rPr lang="en-US" sz="1780" u="none" strike="noStrike" spc="-35">
                <a:solidFill>
                  <a:srgbClr val="145DA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doctor ( doctor_id INT PRIMARY KEY, doctor_first_name VARCHAR(50) NOT NULL, doctor_last_name VARCHAR(50) NOT NULL, phone_number VARCHAR(20) NOT NULL, address VARCHAR(255) NOT NULL, department_id INT NOT NULL, FOREIGN KEY (department_id) REFERENCES department(department_id) )</a:t>
            </a:r>
            <a:endParaRPr lang="en-US" sz="1780" u="none" strike="noStrike" spc="-35">
              <a:solidFill>
                <a:srgbClr val="145DA0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algn="l">
              <a:lnSpc>
                <a:spcPts val="2495"/>
              </a:lnSpc>
            </a:pPr>
          </a:p>
          <a:p>
            <a:pPr algn="l">
              <a:lnSpc>
                <a:spcPts val="2495"/>
              </a:lnSpc>
            </a:pPr>
            <a:r>
              <a:rPr lang="en-US" sz="1780" u="none" strike="noStrike" spc="-35">
                <a:solidFill>
                  <a:srgbClr val="145DA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clinic ( clinic_id INT PRIMARY KEY, clinic_name VARCHAR(100) NOT NULL, clinic_address VARCHAR(255) NOT NULL, department_id INT NOT NULL, FOREIGN KEY (department_id) REFERENCES</a:t>
            </a:r>
            <a:endParaRPr lang="en-US" sz="1780" u="none" strike="noStrike" spc="-35">
              <a:solidFill>
                <a:srgbClr val="145DA0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algn="l">
              <a:lnSpc>
                <a:spcPts val="2495"/>
              </a:lnSpc>
            </a:pPr>
          </a:p>
          <a:p>
            <a:pPr algn="l">
              <a:lnSpc>
                <a:spcPts val="2495"/>
              </a:lnSpc>
            </a:pPr>
            <a:r>
              <a:rPr lang="en-US" sz="1780" u="none" strike="noStrike" spc="-35">
                <a:solidFill>
                  <a:srgbClr val="145DA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 department(department_id) ) appointment ( appointment_id INT PRIMARY KEY, appointment_date DATE NOT NULL, patient_id INT NOT NULL, doctor_id INT NOT NULL, start_time TIME NOT NULL, end_time TIME NOT NULL, cost DECIMAL(10,2) NOT NULL, diagnosis VARCHAR(255), FOREIGN KEY (patient_id) REFERENCES patient(patient_id), FOREIGN KEY (doctor_id) REFERENCES doctor(doctor_id) ) </a:t>
            </a:r>
            <a:endParaRPr lang="en-US" sz="1780" u="none" strike="noStrike" spc="-35">
              <a:solidFill>
                <a:srgbClr val="145DA0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  <a:p>
            <a:pPr algn="l">
              <a:lnSpc>
                <a:spcPts val="2495"/>
              </a:lnSpc>
            </a:pPr>
          </a:p>
          <a:p>
            <a:pPr algn="l">
              <a:lnSpc>
                <a:spcPts val="2495"/>
              </a:lnSpc>
            </a:pPr>
            <a:r>
              <a:rPr lang="en-US" sz="1780" u="none" strike="noStrike" spc="-35">
                <a:solidFill>
                  <a:srgbClr val="145DA0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rPr>
              <a:t>followup ( followup_id INT PRIMARY KEY, appointment_id INT NOT NULL, followup_date DATE NOT NULL, notes TEXT, status ENUM('scheduled', 'pending', 'completed', 'cancelled') NOT NULL, FOREIGN KEY (appointment_id) REFERENCES appointment(appointment_id) )</a:t>
            </a:r>
            <a:endParaRPr lang="en-US" sz="1780" u="none" strike="noStrike" spc="-35">
              <a:solidFill>
                <a:srgbClr val="145DA0"/>
              </a:solidFill>
              <a:latin typeface="Poppins" panose="00000500000000000000"/>
              <a:ea typeface="Poppins" panose="00000500000000000000"/>
              <a:cs typeface="Poppins" panose="00000500000000000000"/>
              <a:sym typeface="Poppins" panose="00000500000000000000"/>
            </a:endParaRPr>
          </a:p>
        </p:txBody>
      </p:sp>
      <p:grpSp>
        <p:nvGrpSpPr>
          <p:cNvPr id="10" name="Group 10"/>
          <p:cNvGrpSpPr/>
          <p:nvPr/>
        </p:nvGrpSpPr>
        <p:grpSpPr>
          <a:xfrm rot="0">
            <a:off x="7905455" y="2656032"/>
            <a:ext cx="373607" cy="37360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12" name="TextBox 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id="13" name="Group 13"/>
          <p:cNvGrpSpPr/>
          <p:nvPr/>
        </p:nvGrpSpPr>
        <p:grpSpPr>
          <a:xfrm rot="0">
            <a:off x="8315313" y="4180490"/>
            <a:ext cx="373607" cy="373607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id="16" name="Group 16"/>
          <p:cNvGrpSpPr/>
          <p:nvPr/>
        </p:nvGrpSpPr>
        <p:grpSpPr>
          <a:xfrm rot="0">
            <a:off x="7944228" y="7402839"/>
            <a:ext cx="373607" cy="373607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grpSp>
        <p:nvGrpSpPr>
          <p:cNvPr id="19" name="Group 19"/>
          <p:cNvGrpSpPr/>
          <p:nvPr/>
        </p:nvGrpSpPr>
        <p:grpSpPr>
          <a:xfrm rot="0">
            <a:off x="8309460" y="5760481"/>
            <a:ext cx="373607" cy="373607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DFDFD"/>
            </a:solidFill>
            <a:ln w="38100" cap="sq">
              <a:solidFill>
                <a:srgbClr val="00569E"/>
              </a:solidFill>
              <a:prstDash val="solid"/>
              <a:miter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</a:p>
          </p:txBody>
        </p:sp>
      </p:grpSp>
      <p:pic>
        <p:nvPicPr>
          <p:cNvPr id="22" name="Slide 3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602200" y="963930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18282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4325409" y="-274129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42313" y="3397549"/>
            <a:ext cx="8794868" cy="3310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335"/>
              </a:lnSpc>
            </a:pPr>
            <a:r>
              <a:rPr lang="en-US" sz="9525" b="1">
                <a:solidFill>
                  <a:srgbClr val="051D4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Task</a:t>
            </a:r>
            <a:endParaRPr lang="en-US" sz="9525" b="1">
              <a:solidFill>
                <a:srgbClr val="051D4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  <a:p>
            <a:pPr algn="ctr">
              <a:lnSpc>
                <a:spcPts val="13335"/>
              </a:lnSpc>
              <a:spcBef>
                <a:spcPct val="0"/>
              </a:spcBef>
            </a:pPr>
            <a:r>
              <a:rPr lang="en-US" sz="9525" b="1">
                <a:solidFill>
                  <a:srgbClr val="051D40"/>
                </a:solidFill>
                <a:latin typeface="Montserrat Bold" panose="00000800000000000000"/>
                <a:ea typeface="Montserrat Bold" panose="00000800000000000000"/>
                <a:cs typeface="Montserrat Bold" panose="00000800000000000000"/>
                <a:sym typeface="Montserrat Bold" panose="00000800000000000000"/>
              </a:rPr>
              <a:t>Overview</a:t>
            </a:r>
            <a:endParaRPr lang="en-US" sz="9525" b="1">
              <a:solidFill>
                <a:srgbClr val="051D40"/>
              </a:solidFill>
              <a:latin typeface="Montserrat Bold" panose="00000800000000000000"/>
              <a:ea typeface="Montserrat Bold" panose="00000800000000000000"/>
              <a:cs typeface="Montserrat Bold" panose="00000800000000000000"/>
              <a:sym typeface="Montserrat Bold" panose="00000800000000000000"/>
            </a:endParaRPr>
          </a:p>
        </p:txBody>
      </p:sp>
      <p:grpSp>
        <p:nvGrpSpPr>
          <p:cNvPr id="6" name="Group 6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9355482" y="863138"/>
            <a:ext cx="6922398" cy="8868082"/>
          </a:xfrm>
          <a:custGeom>
            <a:avLst/>
            <a:gdLst/>
            <a:ahLst/>
            <a:cxnLst/>
            <a:rect l="l" t="t" r="r" b="b"/>
            <a:pathLst>
              <a:path w="6922398" h="8868082">
                <a:moveTo>
                  <a:pt x="0" y="0"/>
                </a:moveTo>
                <a:lnTo>
                  <a:pt x="6922398" y="0"/>
                </a:lnTo>
                <a:lnTo>
                  <a:pt x="6922398" y="8868082"/>
                </a:lnTo>
                <a:lnTo>
                  <a:pt x="0" y="886808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689890" y="825038"/>
            <a:ext cx="7454110" cy="8377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051D4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 1.List the name of patients who were diagnosed with fatty liver in the last year</a:t>
            </a:r>
            <a:endParaRPr lang="en-US" sz="2425">
              <a:solidFill>
                <a:srgbClr val="051D4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pic>
        <p:nvPicPr>
          <p:cNvPr id="10" name="Slide 6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754600" y="9731375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170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9355482" y="863138"/>
            <a:ext cx="6922398" cy="8868082"/>
          </a:xfrm>
          <a:custGeom>
            <a:avLst/>
            <a:gdLst/>
            <a:ahLst/>
            <a:cxnLst/>
            <a:rect l="l" t="t" r="r" b="b"/>
            <a:pathLst>
              <a:path w="6922398" h="8868082">
                <a:moveTo>
                  <a:pt x="0" y="0"/>
                </a:moveTo>
                <a:lnTo>
                  <a:pt x="6922398" y="0"/>
                </a:lnTo>
                <a:lnTo>
                  <a:pt x="6922398" y="8868082"/>
                </a:lnTo>
                <a:lnTo>
                  <a:pt x="0" y="886808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1478" b="-1478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689890" y="825038"/>
            <a:ext cx="7454110" cy="40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051D4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2• List the addresses of cardiology clinics. </a:t>
            </a:r>
            <a:endParaRPr lang="en-US" sz="2425">
              <a:solidFill>
                <a:srgbClr val="051D4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pic>
        <p:nvPicPr>
          <p:cNvPr id="11" name="Slide 7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49800" y="9639300"/>
            <a:ext cx="219075" cy="3289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1563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DF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Freeform 8"/>
          <p:cNvSpPr/>
          <p:nvPr/>
        </p:nvSpPr>
        <p:spPr>
          <a:xfrm>
            <a:off x="9355482" y="863138"/>
            <a:ext cx="6922398" cy="8868082"/>
          </a:xfrm>
          <a:custGeom>
            <a:avLst/>
            <a:gdLst/>
            <a:ahLst/>
            <a:cxnLst/>
            <a:rect l="l" t="t" r="r" b="b"/>
            <a:pathLst>
              <a:path w="6922398" h="8868082">
                <a:moveTo>
                  <a:pt x="0" y="0"/>
                </a:moveTo>
                <a:lnTo>
                  <a:pt x="6922398" y="0"/>
                </a:lnTo>
                <a:lnTo>
                  <a:pt x="6922398" y="8868082"/>
                </a:lnTo>
                <a:lnTo>
                  <a:pt x="0" y="8868082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38" b="-38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689890" y="825038"/>
            <a:ext cx="7454110" cy="1268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051D40"/>
                </a:solidFill>
                <a:latin typeface="Montserrat" panose="00000500000000000000"/>
                <a:ea typeface="Montserrat" panose="00000500000000000000"/>
                <a:cs typeface="Montserrat" panose="00000500000000000000"/>
                <a:sym typeface="Montserrat" panose="00000500000000000000"/>
              </a:rPr>
              <a:t>3• List the total money paid by a patient whose ID is 12527 in the last three years. y liver in the last year</a:t>
            </a:r>
            <a:endParaRPr lang="en-US" sz="2425">
              <a:solidFill>
                <a:srgbClr val="051D40"/>
              </a:solidFill>
              <a:latin typeface="Montserrat" panose="00000500000000000000"/>
              <a:ea typeface="Montserrat" panose="00000500000000000000"/>
              <a:cs typeface="Montserrat" panose="00000500000000000000"/>
              <a:sym typeface="Montserrat" panose="00000500000000000000"/>
            </a:endParaRPr>
          </a:p>
        </p:txBody>
      </p:sp>
      <p:pic>
        <p:nvPicPr>
          <p:cNvPr id="10" name="ex 3 (online-audio-converter.com)">
            <a:hlinkClick r:id="" action="ppaction://media"/>
          </p:cNvPr>
          <p:cNvPicPr/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97400" y="956310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659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1569316" y="-112780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8" name="Text Box 7"/>
          <p:cNvSpPr txBox="1"/>
          <p:nvPr/>
        </p:nvSpPr>
        <p:spPr>
          <a:xfrm>
            <a:off x="2165985" y="2019300"/>
            <a:ext cx="914400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 sz="6600" b="1">
                <a:solidFill>
                  <a:schemeClr val="tx2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Benefits and Impact</a:t>
            </a:r>
            <a:endParaRPr lang="en-US" altLang="en-US" sz="6600" b="1">
              <a:solidFill>
                <a:schemeClr val="tx2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677545" y="3729990"/>
            <a:ext cx="11734800" cy="513016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Saves time: Quick access to records; no more lost papers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Reduces human error: Digital system ensures accurate and complete data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Improves communication: All departments access the same up-to-date information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  <a:p>
            <a:pPr indent="0">
              <a:lnSpc>
                <a:spcPct val="100000"/>
              </a:lnSpc>
              <a:buNone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ea"/>
              </a:rPr>
              <a:t>•Supports better decision-making: Fast, accurate reports help management spot trends and optimize resources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ea"/>
            </a:endParaRPr>
          </a:p>
        </p:txBody>
      </p:sp>
      <p:pic>
        <p:nvPicPr>
          <p:cNvPr id="10" name="benifts (online-audio-converter.com)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687800" y="887730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5611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 rot="0">
            <a:off x="14517814" y="-315404"/>
            <a:ext cx="3964281" cy="10917809"/>
            <a:chOff x="0" y="0"/>
            <a:chExt cx="1044090" cy="287547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44090" cy="2875472"/>
            </a:xfrm>
            <a:custGeom>
              <a:avLst/>
              <a:gdLst/>
              <a:ahLst/>
              <a:cxnLst/>
              <a:rect l="l" t="t" r="r" b="b"/>
              <a:pathLst>
                <a:path w="1044090" h="2875472">
                  <a:moveTo>
                    <a:pt x="0" y="0"/>
                  </a:moveTo>
                  <a:lnTo>
                    <a:pt x="1044090" y="0"/>
                  </a:lnTo>
                  <a:lnTo>
                    <a:pt x="1044090" y="2875472"/>
                  </a:lnTo>
                  <a:lnTo>
                    <a:pt x="0" y="2875472"/>
                  </a:lnTo>
                  <a:close/>
                </a:path>
              </a:pathLst>
            </a:custGeom>
            <a:solidFill>
              <a:srgbClr val="145DA0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44090" cy="2913572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marL="0" lvl="0" indent="0"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grpSp>
        <p:nvGrpSpPr>
          <p:cNvPr id="5" name="Group 5"/>
          <p:cNvGrpSpPr/>
          <p:nvPr/>
        </p:nvGrpSpPr>
        <p:grpSpPr>
          <a:xfrm rot="0">
            <a:off x="-1867766" y="-1614217"/>
            <a:ext cx="3735531" cy="3735531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0" cap="sq">
              <a:solidFill>
                <a:srgbClr val="145DA0"/>
              </a:solidFill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</p:grpSp>
      <p:sp>
        <p:nvSpPr>
          <p:cNvPr id="10" name="Text Box 9"/>
          <p:cNvSpPr txBox="1"/>
          <p:nvPr/>
        </p:nvSpPr>
        <p:spPr>
          <a:xfrm>
            <a:off x="1981200" y="1943100"/>
            <a:ext cx="60960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6600" b="1">
                <a:solidFill>
                  <a:schemeClr val="tx2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conclusion</a:t>
            </a:r>
            <a:endParaRPr lang="en-US" sz="6600" b="1">
              <a:solidFill>
                <a:schemeClr val="tx2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520700" y="3549650"/>
            <a:ext cx="13778865" cy="6149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Complete solution for healthcare data management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Organizes and protects patient information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Streamlines records, appointments, follow-ups, and departments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Improves workflow for healthcare providers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360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Enhances patient experience</a:t>
            </a:r>
            <a:endParaRPr lang="en-US" altLang="en-US" sz="360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8" name="conc (online-audio-converter.com)">
            <a:hlinkClick r:id="" action="ppaction://media"/>
          </p:cNvPr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068800" y="8877300"/>
            <a:ext cx="412750" cy="412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355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2779</Words>
  <Application>WPS Presentation</Application>
  <PresentationFormat>On-screen Show (4:3)</PresentationFormat>
  <Paragraphs>43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Arial</vt:lpstr>
      <vt:lpstr>SimSun</vt:lpstr>
      <vt:lpstr>Wingdings</vt:lpstr>
      <vt:lpstr>Montserrat</vt:lpstr>
      <vt:lpstr>Montserrat Bold</vt:lpstr>
      <vt:lpstr>Poppins</vt:lpstr>
      <vt:lpstr>Times New Roman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Technology Pitch Deck</dc:title>
  <dc:creator/>
  <cp:lastModifiedBy>essam</cp:lastModifiedBy>
  <cp:revision>5</cp:revision>
  <dcterms:created xsi:type="dcterms:W3CDTF">2006-08-16T00:00:00Z</dcterms:created>
  <dcterms:modified xsi:type="dcterms:W3CDTF">2025-08-15T15:15:32Z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1490FD54775D49CF8CE36EFEE24911E4_13</vt:lpwstr>
  </property>
  <property fmtid="{D5CDD505-2E9C-101B-9397-08002B2CF9AE}" pid="3" name="KSOProductBuildVer">
    <vt:lpwstr>1033-12.2.0.21546</vt:lpwstr>
  </property>
</Properties>
</file>

<file path=docProps/thumbnail.jpeg>
</file>